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6"/>
  </p:notesMasterIdLst>
  <p:sldIdLst>
    <p:sldId id="496" r:id="rId2"/>
    <p:sldId id="500" r:id="rId3"/>
    <p:sldId id="501" r:id="rId4"/>
    <p:sldId id="506" r:id="rId5"/>
    <p:sldId id="307" r:id="rId6"/>
    <p:sldId id="387" r:id="rId7"/>
    <p:sldId id="375" r:id="rId8"/>
    <p:sldId id="488" r:id="rId9"/>
    <p:sldId id="502" r:id="rId10"/>
    <p:sldId id="503" r:id="rId11"/>
    <p:sldId id="487" r:id="rId12"/>
    <p:sldId id="376" r:id="rId13"/>
    <p:sldId id="378" r:id="rId14"/>
    <p:sldId id="380" r:id="rId15"/>
    <p:sldId id="511" r:id="rId16"/>
    <p:sldId id="512" r:id="rId17"/>
    <p:sldId id="510" r:id="rId18"/>
    <p:sldId id="505" r:id="rId19"/>
    <p:sldId id="507" r:id="rId20"/>
    <p:sldId id="508" r:id="rId21"/>
    <p:sldId id="509" r:id="rId22"/>
    <p:sldId id="513" r:id="rId23"/>
    <p:sldId id="514" r:id="rId24"/>
    <p:sldId id="515" r:id="rId25"/>
    <p:sldId id="516" r:id="rId26"/>
    <p:sldId id="517" r:id="rId27"/>
    <p:sldId id="518" r:id="rId28"/>
    <p:sldId id="519" r:id="rId29"/>
    <p:sldId id="457" r:id="rId30"/>
    <p:sldId id="521" r:id="rId31"/>
    <p:sldId id="522" r:id="rId32"/>
    <p:sldId id="524" r:id="rId33"/>
    <p:sldId id="523" r:id="rId34"/>
    <p:sldId id="525" r:id="rId35"/>
    <p:sldId id="520" r:id="rId36"/>
    <p:sldId id="480" r:id="rId37"/>
    <p:sldId id="466" r:id="rId38"/>
    <p:sldId id="478" r:id="rId39"/>
    <p:sldId id="489" r:id="rId40"/>
    <p:sldId id="490" r:id="rId41"/>
    <p:sldId id="491" r:id="rId42"/>
    <p:sldId id="482" r:id="rId43"/>
    <p:sldId id="481" r:id="rId44"/>
    <p:sldId id="483" r:id="rId45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76" autoAdjust="0"/>
    <p:restoredTop sz="91735" autoAdjust="0"/>
  </p:normalViewPr>
  <p:slideViewPr>
    <p:cSldViewPr snapToGrid="0">
      <p:cViewPr varScale="1">
        <p:scale>
          <a:sx n="150" d="100"/>
          <a:sy n="150" d="100"/>
        </p:scale>
        <p:origin x="2346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04E4A-07F7-4F02-B3E2-C3B5C1401BF2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A09A4-BA45-48FF-8C1A-293E53166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685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C1C7-777E-45B3-AA32-9F698A88AADF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01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58897-158D-4E7C-AAB7-0D718B3DDB1F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98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D70B-EEB1-4E8E-A176-50F6ABAB271F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71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78216B-E440-4856-8FD9-152423BB6FB9}" type="datetime1">
              <a:rPr lang="ko-KR" altLang="en-US" smtClean="0"/>
              <a:t>2021-06-09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29522C62-A2CC-4D4B-B236-5A4E2840B6D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9551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5F11F1-D90E-486D-A5C8-90C565886A2B}" type="datetime1">
              <a:rPr lang="ko-KR" altLang="en-US" smtClean="0"/>
              <a:t>2021-06-09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005F6450-F049-4D29-A92C-0D9D1E715E0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0931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13D27E-9D3E-4478-857D-9441412628FF}" type="datetime1">
              <a:rPr lang="ko-KR" altLang="en-US" smtClean="0"/>
              <a:t>2021-06-09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DBF13599-2EB2-4F77-8517-1EB74F3E4DB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4360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77724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4000500"/>
            <a:ext cx="77724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052CCD-8EB4-4AD2-996B-E2A096ABB7E5}" type="datetime1">
              <a:rPr lang="ko-KR" altLang="en-US" smtClean="0"/>
              <a:t>2021-06-09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41178C87-A3B4-4516-BF8E-6B60B525655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0730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23994" y="6597352"/>
            <a:ext cx="442392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08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30" y="107548"/>
            <a:ext cx="8850201" cy="858367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129" y="1056068"/>
            <a:ext cx="8850201" cy="5280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46504"/>
            <a:ext cx="2057400" cy="365125"/>
          </a:xfrm>
        </p:spPr>
        <p:txBody>
          <a:bodyPr/>
          <a:lstStyle/>
          <a:p>
            <a:fld id="{BCC6B0B9-DDEE-4B40-8B1A-11C79B3587B9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46504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44930" y="644650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44BEB-34CB-469D-8313-83BA6B5221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2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DE50-1CEF-4F16-B0AD-F01D819E399F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50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AB2C6-F8A2-4773-A322-6B16EC3D66F7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781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A00B2-A644-4907-ADEB-4C17B41BA38F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86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ED0A0-9560-4AE4-94A1-F6264B532AD3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277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1F5A8-C5CE-4D3A-A1DD-F1EB5C18107B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93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C437-BA82-4890-A7B4-B24AC4EB2164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3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0391-EC24-4DC0-B7A4-1885A3516470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813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3058C-0D24-4E00-81E1-493588FA5C62}" type="datetime1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7627" y="6362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44BEB-34CB-469D-8313-83BA6B5221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338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times.com/bigdata/2019/01/30/machine-learning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1boon.kakao.com/gilbut/5a710121ed94d2000165fb0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1</a:t>
            </a:r>
            <a:r>
              <a:rPr lang="ko-KR" altLang="en-US" dirty="0"/>
              <a:t>차</a:t>
            </a:r>
            <a:r>
              <a:rPr lang="en-US" altLang="ko-KR" dirty="0"/>
              <a:t>: </a:t>
            </a:r>
            <a:r>
              <a:rPr lang="ko-KR" altLang="en-US" dirty="0"/>
              <a:t>기계학습 기초</a:t>
            </a:r>
          </a:p>
          <a:p>
            <a:pPr>
              <a:lnSpc>
                <a:spcPct val="110000"/>
              </a:lnSpc>
            </a:pPr>
            <a:endParaRPr lang="ko-KR" altLang="en-US" dirty="0"/>
          </a:p>
          <a:p>
            <a:pPr>
              <a:lnSpc>
                <a:spcPct val="110000"/>
              </a:lnSpc>
            </a:pPr>
            <a:r>
              <a:rPr lang="en-US" altLang="ko-KR" dirty="0"/>
              <a:t>2</a:t>
            </a:r>
            <a:r>
              <a:rPr lang="ko-KR" altLang="en-US" dirty="0"/>
              <a:t>차</a:t>
            </a:r>
            <a:r>
              <a:rPr lang="en-US" altLang="ko-KR" dirty="0"/>
              <a:t>: </a:t>
            </a:r>
            <a:r>
              <a:rPr lang="ko-KR" altLang="en-US" dirty="0"/>
              <a:t>필기 숫자 인식</a:t>
            </a:r>
          </a:p>
          <a:p>
            <a:pPr>
              <a:lnSpc>
                <a:spcPct val="110000"/>
              </a:lnSpc>
            </a:pPr>
            <a:endParaRPr lang="ko-KR" altLang="en-US" dirty="0"/>
          </a:p>
          <a:p>
            <a:pPr>
              <a:lnSpc>
                <a:spcPct val="110000"/>
              </a:lnSpc>
            </a:pPr>
            <a:r>
              <a:rPr lang="en-US" altLang="ko-KR" dirty="0"/>
              <a:t>3</a:t>
            </a:r>
            <a:r>
              <a:rPr lang="ko-KR" altLang="en-US" dirty="0"/>
              <a:t>차</a:t>
            </a:r>
            <a:r>
              <a:rPr lang="en-US" altLang="ko-KR" dirty="0"/>
              <a:t>: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신경망의 구조</a:t>
            </a:r>
          </a:p>
          <a:p>
            <a:pPr>
              <a:lnSpc>
                <a:spcPct val="110000"/>
              </a:lnSpc>
            </a:pPr>
            <a:endParaRPr lang="ko-KR" altLang="en-US" dirty="0"/>
          </a:p>
          <a:p>
            <a:pPr>
              <a:lnSpc>
                <a:spcPct val="110000"/>
              </a:lnSpc>
            </a:pPr>
            <a:r>
              <a:rPr lang="en-US" altLang="ko-KR" dirty="0"/>
              <a:t>4</a:t>
            </a:r>
            <a:r>
              <a:rPr lang="ko-KR" altLang="en-US" dirty="0"/>
              <a:t>차</a:t>
            </a:r>
            <a:r>
              <a:rPr lang="en-US" altLang="ko-KR" dirty="0"/>
              <a:t>: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 프로그래밍</a:t>
            </a:r>
          </a:p>
          <a:p>
            <a:pPr>
              <a:lnSpc>
                <a:spcPct val="110000"/>
              </a:lnSpc>
            </a:pPr>
            <a:endParaRPr lang="ko-KR" altLang="en-US" dirty="0"/>
          </a:p>
          <a:p>
            <a:pPr>
              <a:lnSpc>
                <a:spcPct val="110000"/>
              </a:lnSpc>
            </a:pPr>
            <a:r>
              <a:rPr lang="en-US" altLang="ko-KR" dirty="0"/>
              <a:t>5</a:t>
            </a:r>
            <a:r>
              <a:rPr lang="ko-KR" altLang="en-US" dirty="0"/>
              <a:t>차</a:t>
            </a:r>
            <a:r>
              <a:rPr lang="en-US" altLang="ko-KR" dirty="0"/>
              <a:t>: </a:t>
            </a:r>
            <a:r>
              <a:rPr lang="ko-KR" altLang="en-US" dirty="0"/>
              <a:t>전이 학습</a:t>
            </a:r>
          </a:p>
          <a:p>
            <a:pPr>
              <a:lnSpc>
                <a:spcPct val="110000"/>
              </a:lnSpc>
            </a:pPr>
            <a:endParaRPr lang="ko-KR" altLang="en-US" dirty="0"/>
          </a:p>
          <a:p>
            <a:pPr>
              <a:lnSpc>
                <a:spcPct val="110000"/>
              </a:lnSpc>
            </a:pPr>
            <a:r>
              <a:rPr lang="en-US" altLang="ko-KR" dirty="0"/>
              <a:t>6</a:t>
            </a:r>
            <a:r>
              <a:rPr lang="ko-KR" altLang="en-US" dirty="0"/>
              <a:t>차</a:t>
            </a:r>
            <a:r>
              <a:rPr lang="en-US" altLang="ko-KR" dirty="0"/>
              <a:t>: </a:t>
            </a:r>
            <a:r>
              <a:rPr lang="ko-KR" altLang="en-US" dirty="0"/>
              <a:t>물체 검출</a:t>
            </a:r>
          </a:p>
        </p:txBody>
      </p:sp>
    </p:spTree>
    <p:extLst>
      <p:ext uri="{BB962C8B-B14F-4D97-AF65-F5344CB8AC3E}">
        <p14:creationId xmlns:p14="http://schemas.microsoft.com/office/powerpoint/2010/main" val="296707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기반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3074" name="Picture 2" descr="https://cs231n.github.io/assets/trains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42" y="1835150"/>
            <a:ext cx="8491773" cy="390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6303" y="6513649"/>
            <a:ext cx="20136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https://cs231n.github.io/classification/</a:t>
            </a:r>
          </a:p>
        </p:txBody>
      </p:sp>
    </p:spTree>
    <p:extLst>
      <p:ext uri="{BB962C8B-B14F-4D97-AF65-F5344CB8AC3E}">
        <p14:creationId xmlns:p14="http://schemas.microsoft.com/office/powerpoint/2010/main" val="2231375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지배적인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공학적 관점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인공지능 접근 방법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과학적</a:t>
            </a:r>
            <a:r>
              <a:rPr lang="en-US" altLang="ko-KR" dirty="0"/>
              <a:t>: </a:t>
            </a:r>
            <a:r>
              <a:rPr lang="ko-KR" altLang="en-US" dirty="0"/>
              <a:t>인간의 지능을 충분히 연구한 다음 그 원리를 충실히 모방하는 지능 기계 제작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공학적</a:t>
            </a:r>
            <a:r>
              <a:rPr lang="en-US" altLang="ko-KR" dirty="0"/>
              <a:t>: </a:t>
            </a:r>
            <a:r>
              <a:rPr lang="ko-KR" altLang="en-US" dirty="0"/>
              <a:t>쓸만한 지능 기계를 만들 수 있다면 굳이 인간의 지능 원리를 따르지 않아도 됨</a:t>
            </a:r>
            <a:r>
              <a:rPr lang="en-US" altLang="ko-KR" dirty="0"/>
              <a:t>(</a:t>
            </a:r>
            <a:r>
              <a:rPr lang="ko-KR" altLang="en-US" dirty="0"/>
              <a:t>비행기 날개는 새의 날개를 그대로 모방하지 않는다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현재는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/>
              <a:t>공학적 접근방법이 </a:t>
            </a:r>
            <a:r>
              <a:rPr lang="ko-KR" altLang="en-US" dirty="0" err="1"/>
              <a:t>지배적임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562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분류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8630" y="653729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 err="1"/>
              <a:t>Nisheeth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Joshi, </a:t>
            </a:r>
            <a:r>
              <a:rPr lang="en-US" altLang="ko-KR" sz="900" dirty="0"/>
              <a:t>Hands-On Artificial Intelligence with Java for </a:t>
            </a:r>
            <a:r>
              <a:rPr lang="en-US" altLang="ko-KR" sz="900" dirty="0" smtClean="0"/>
              <a:t>Beginners, </a:t>
            </a:r>
            <a:r>
              <a:rPr lang="en-US" altLang="ko-KR" sz="900" dirty="0" err="1"/>
              <a:t>Packt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Publishing, 2018</a:t>
            </a:r>
            <a:endParaRPr lang="en-US" altLang="ko-KR" sz="900" dirty="0"/>
          </a:p>
        </p:txBody>
      </p:sp>
      <p:pic>
        <p:nvPicPr>
          <p:cNvPr id="2052" name="Picture 4" descr="https://blog.kakaocdn.net/dn/bUwxcG/btqAyyPLLl6/VAmK70YGuVVZ2pN05zf95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" y="537580"/>
            <a:ext cx="7945995" cy="632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61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지도 학습과 비지도 학습</a:t>
            </a:r>
            <a:endParaRPr lang="ko-KR" altLang="en-US" dirty="0"/>
          </a:p>
        </p:txBody>
      </p:sp>
      <p:pic>
        <p:nvPicPr>
          <p:cNvPr id="2050" name="Picture 2" descr="supervised-learning-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9" y="1379220"/>
            <a:ext cx="8635227" cy="450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960" y="6509005"/>
            <a:ext cx="61417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hlinkClick r:id="rId3"/>
              </a:rPr>
              <a:t>https://devtimes.com/bigdata/2019/01/30/machine-learning/</a:t>
            </a:r>
            <a:endParaRPr lang="ko-KR" altLang="en-US" sz="9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45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강화학습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80796"/>
            <a:ext cx="38922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 smtClean="0"/>
              <a:t>박해선</a:t>
            </a:r>
            <a:r>
              <a:rPr lang="ko-KR" altLang="en-US" sz="900" dirty="0" smtClean="0"/>
              <a:t> 역</a:t>
            </a:r>
            <a:r>
              <a:rPr lang="en-US" altLang="ko-KR" sz="900" dirty="0" smtClean="0"/>
              <a:t>, “</a:t>
            </a:r>
            <a:r>
              <a:rPr lang="ko-KR" altLang="en-US" sz="900" dirty="0" err="1" smtClean="0"/>
              <a:t>핸즈온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머신러닝</a:t>
            </a:r>
            <a:r>
              <a:rPr lang="en-US" altLang="ko-KR" sz="900" dirty="0" smtClean="0"/>
              <a:t>“, </a:t>
            </a:r>
            <a:r>
              <a:rPr lang="ko-KR" altLang="en-US" sz="900" dirty="0" err="1" smtClean="0"/>
              <a:t>한빛미디어</a:t>
            </a:r>
            <a:r>
              <a:rPr lang="en-US" altLang="ko-KR" sz="900" dirty="0" smtClean="0"/>
              <a:t>, 2018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" y="965915"/>
            <a:ext cx="7062295" cy="522152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0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Google’s Quick, Draw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u="sng" dirty="0" smtClean="0"/>
              <a:t>https</a:t>
            </a:r>
            <a:r>
              <a:rPr lang="en-US" altLang="ko-KR" sz="2400" u="sng" dirty="0"/>
              <a:t>://quickdraw.withgoogle.com/ 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8" y="1628775"/>
            <a:ext cx="5158672" cy="46033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208" y="479581"/>
            <a:ext cx="3231122" cy="548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4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Teachable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https://experiments.withgoogle.com/teachable-machine </a:t>
            </a:r>
            <a:endParaRPr lang="en-US" altLang="ko-KR" sz="2400" dirty="0" smtClean="0"/>
          </a:p>
          <a:p>
            <a:pPr algn="just"/>
            <a:r>
              <a:rPr lang="en-US" altLang="ko-KR" sz="2400" dirty="0"/>
              <a:t>A fast, easy way to create machine learning models – no coding required.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832" y="1841703"/>
            <a:ext cx="5828451" cy="473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2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신경망 관련 중요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선형분류기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손실함수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최적화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신경망모델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/>
              <a:t>활성화함수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오류역전파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966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분류기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http://cs231n.stanford.edu/slides/2021/lecture_2.pdf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490662"/>
            <a:ext cx="8620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35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분류기의 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대수적 관점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81" y="1651000"/>
            <a:ext cx="8553895" cy="38989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</p:spTree>
    <p:extLst>
      <p:ext uri="{BB962C8B-B14F-4D97-AF65-F5344CB8AC3E}">
        <p14:creationId xmlns:p14="http://schemas.microsoft.com/office/powerpoint/2010/main" val="3793252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분야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영상 처리</a:t>
            </a:r>
            <a:r>
              <a:rPr lang="en-US" altLang="ko-KR" sz="2400" dirty="0" smtClean="0"/>
              <a:t>(image processing): </a:t>
            </a:r>
            <a:r>
              <a:rPr lang="ko-KR" altLang="en-US" sz="2400" dirty="0" smtClean="0"/>
              <a:t>영상 </a:t>
            </a:r>
            <a:r>
              <a:rPr lang="en-US" altLang="ko-KR" sz="2400" dirty="0" smtClean="0">
                <a:sym typeface="Wingdings" panose="05000000000000000000" pitchFamily="2" charset="2"/>
              </a:rPr>
              <a:t>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영상</a:t>
            </a:r>
            <a:endParaRPr lang="en-US" altLang="ko-KR" sz="2400" dirty="0" smtClean="0"/>
          </a:p>
          <a:p>
            <a:r>
              <a:rPr lang="ko-KR" altLang="en-US" sz="2400" dirty="0" smtClean="0"/>
              <a:t>컴퓨터 그래픽스</a:t>
            </a:r>
            <a:r>
              <a:rPr lang="en-US" altLang="ko-KR" sz="2400" dirty="0" smtClean="0"/>
              <a:t>(computer graphics): </a:t>
            </a:r>
            <a:r>
              <a:rPr lang="ko-KR" altLang="en-US" sz="2400" dirty="0" smtClean="0"/>
              <a:t>고급묘사 </a:t>
            </a:r>
            <a:r>
              <a:rPr lang="en-US" altLang="ko-KR" sz="2400" dirty="0" smtClean="0">
                <a:sym typeface="Wingdings" panose="05000000000000000000" pitchFamily="2" charset="2"/>
              </a:rPr>
              <a:t> </a:t>
            </a:r>
            <a:r>
              <a:rPr lang="ko-KR" altLang="en-US" sz="2400" dirty="0" smtClean="0">
                <a:sym typeface="Wingdings" panose="05000000000000000000" pitchFamily="2" charset="2"/>
              </a:rPr>
              <a:t>영상</a:t>
            </a:r>
            <a:r>
              <a:rPr lang="en-US" altLang="ko-KR" sz="2400" dirty="0" smtClean="0">
                <a:sym typeface="Wingdings" panose="05000000000000000000" pitchFamily="2" charset="2"/>
              </a:rPr>
              <a:t>(</a:t>
            </a:r>
            <a:r>
              <a:rPr lang="ko-KR" altLang="en-US" sz="2400" dirty="0" smtClean="0">
                <a:sym typeface="Wingdings" panose="05000000000000000000" pitchFamily="2" charset="2"/>
              </a:rPr>
              <a:t>합성</a:t>
            </a:r>
            <a:r>
              <a:rPr lang="en-US" altLang="ko-KR" sz="2400" dirty="0" smtClean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sz="2400" dirty="0" smtClean="0"/>
              <a:t>컴퓨터 </a:t>
            </a:r>
            <a:r>
              <a:rPr lang="ko-KR" altLang="en-US" sz="2400" dirty="0"/>
              <a:t>비전</a:t>
            </a:r>
            <a:r>
              <a:rPr lang="en-US" altLang="ko-KR" sz="2400" dirty="0"/>
              <a:t>(computer vison): </a:t>
            </a:r>
            <a:r>
              <a:rPr lang="ko-KR" altLang="en-US" sz="2400" dirty="0"/>
              <a:t>영상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고급묘사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5" name="Picture 2" descr="https://cs231n.github.io/assets/classif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2492850"/>
            <a:ext cx="5924549" cy="413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129" y="3454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이미지분류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6303" y="6513649"/>
            <a:ext cx="20136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https://cs231n.github.io/classification/</a:t>
            </a:r>
          </a:p>
        </p:txBody>
      </p:sp>
    </p:spTree>
    <p:extLst>
      <p:ext uri="{BB962C8B-B14F-4D97-AF65-F5344CB8AC3E}">
        <p14:creationId xmlns:p14="http://schemas.microsoft.com/office/powerpoint/2010/main" val="750058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분류기의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비주얼</a:t>
            </a:r>
            <a:r>
              <a:rPr lang="ko-KR" altLang="en-US" dirty="0" smtClean="0"/>
              <a:t> 관점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763712"/>
            <a:ext cx="4813300" cy="379510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</p:spTree>
    <p:extLst>
      <p:ext uri="{BB962C8B-B14F-4D97-AF65-F5344CB8AC3E}">
        <p14:creationId xmlns:p14="http://schemas.microsoft.com/office/powerpoint/2010/main" val="1811924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분류기의 결과</a:t>
            </a:r>
            <a:r>
              <a:rPr lang="en-US" altLang="ko-KR" dirty="0" smtClean="0"/>
              <a:t>: 3</a:t>
            </a:r>
            <a:r>
              <a:rPr lang="ko-KR" altLang="en-US" dirty="0" smtClean="0"/>
              <a:t>개의 클래스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88" y="1061434"/>
            <a:ext cx="6848204" cy="52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29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44196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손실함수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softmax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63" y="4260484"/>
            <a:ext cx="1157288" cy="46829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  <p:pic>
        <p:nvPicPr>
          <p:cNvPr id="1026" name="Picture 2" descr="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476" y="107548"/>
            <a:ext cx="3270524" cy="243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569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최적화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가중치 갱신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514"/>
            <a:ext cx="9144000" cy="466497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</p:spTree>
    <p:extLst>
      <p:ext uri="{BB962C8B-B14F-4D97-AF65-F5344CB8AC3E}">
        <p14:creationId xmlns:p14="http://schemas.microsoft.com/office/powerpoint/2010/main" val="3814354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최적화</a:t>
            </a:r>
            <a:r>
              <a:rPr lang="en-US" altLang="ko-KR" dirty="0"/>
              <a:t>: </a:t>
            </a:r>
            <a:r>
              <a:rPr lang="ko-KR" altLang="en-US" dirty="0"/>
              <a:t>가중치 갱신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805"/>
            <a:ext cx="9144000" cy="46983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</p:spTree>
    <p:extLst>
      <p:ext uri="{BB962C8B-B14F-4D97-AF65-F5344CB8AC3E}">
        <p14:creationId xmlns:p14="http://schemas.microsoft.com/office/powerpoint/2010/main" val="3269131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최적화</a:t>
            </a:r>
            <a:r>
              <a:rPr lang="en-US" altLang="ko-KR" dirty="0"/>
              <a:t>: </a:t>
            </a:r>
            <a:r>
              <a:rPr lang="ko-KR" altLang="en-US" dirty="0"/>
              <a:t>가중치 갱신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137"/>
            <a:ext cx="9144000" cy="470372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</p:spTree>
    <p:extLst>
      <p:ext uri="{BB962C8B-B14F-4D97-AF65-F5344CB8AC3E}">
        <p14:creationId xmlns:p14="http://schemas.microsoft.com/office/powerpoint/2010/main" val="497469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최적화</a:t>
            </a:r>
            <a:r>
              <a:rPr lang="en-US" altLang="ko-KR" dirty="0"/>
              <a:t>: </a:t>
            </a:r>
            <a:r>
              <a:rPr lang="ko-KR" altLang="en-US" dirty="0"/>
              <a:t>가중치 갱신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858"/>
            <a:ext cx="9144000" cy="46762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</p:spTree>
    <p:extLst>
      <p:ext uri="{BB962C8B-B14F-4D97-AF65-F5344CB8AC3E}">
        <p14:creationId xmlns:p14="http://schemas.microsoft.com/office/powerpoint/2010/main" val="1801710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최적화</a:t>
            </a:r>
            <a:r>
              <a:rPr lang="en-US" altLang="ko-KR" dirty="0"/>
              <a:t>: </a:t>
            </a:r>
            <a:r>
              <a:rPr lang="ko-KR" altLang="en-US" dirty="0"/>
              <a:t>가중치 갱신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91"/>
            <a:ext cx="9144000" cy="465981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</p:spTree>
    <p:extLst>
      <p:ext uri="{BB962C8B-B14F-4D97-AF65-F5344CB8AC3E}">
        <p14:creationId xmlns:p14="http://schemas.microsoft.com/office/powerpoint/2010/main" val="1012446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최적화</a:t>
            </a:r>
            <a:r>
              <a:rPr lang="en-US" altLang="ko-KR" dirty="0"/>
              <a:t>: </a:t>
            </a:r>
            <a:r>
              <a:rPr lang="ko-KR" altLang="en-US" dirty="0"/>
              <a:t>가중치 갱신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291"/>
            <a:ext cx="9144000" cy="46654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4110037"/>
            <a:ext cx="2400300" cy="6953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</p:spTree>
    <p:extLst>
      <p:ext uri="{BB962C8B-B14F-4D97-AF65-F5344CB8AC3E}">
        <p14:creationId xmlns:p14="http://schemas.microsoft.com/office/powerpoint/2010/main" val="60742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26" y="1445696"/>
            <a:ext cx="65341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기계학습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 smtClean="0"/>
              <a:t>기계 학습이 할 일을 공식화하면</a:t>
            </a:r>
            <a:r>
              <a:rPr lang="en-US" altLang="ko-KR" dirty="0" smtClean="0"/>
              <a:t>,</a:t>
            </a:r>
          </a:p>
          <a:p>
            <a:pPr algn="just">
              <a:lnSpc>
                <a:spcPct val="100000"/>
              </a:lnSpc>
            </a:pP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 smtClean="0"/>
              <a:t>기계 학습은 작은 개선을 반복하여 </a:t>
            </a:r>
            <a:r>
              <a:rPr lang="ko-KR" altLang="en-US" dirty="0" err="1" smtClean="0"/>
              <a:t>최적해를</a:t>
            </a:r>
            <a:r>
              <a:rPr lang="ko-KR" altLang="en-US" dirty="0" smtClean="0"/>
              <a:t> 찾아가는 </a:t>
            </a:r>
            <a:r>
              <a:rPr lang="ko-KR" altLang="en-US" dirty="0" smtClean="0">
                <a:solidFill>
                  <a:srgbClr val="0000FF"/>
                </a:solidFill>
              </a:rPr>
              <a:t>수치적 방법</a:t>
            </a:r>
            <a:r>
              <a:rPr lang="ko-KR" altLang="en-US" dirty="0" smtClean="0"/>
              <a:t>으로 식 </a:t>
            </a:r>
            <a:r>
              <a:rPr lang="en-US" altLang="ko-KR" dirty="0" smtClean="0"/>
              <a:t>(1.9)</a:t>
            </a:r>
            <a:r>
              <a:rPr lang="ko-KR" altLang="en-US" dirty="0" smtClean="0"/>
              <a:t>를 품</a:t>
            </a:r>
            <a:endParaRPr lang="en-US" altLang="ko-KR" dirty="0" smtClean="0"/>
          </a:p>
          <a:p>
            <a:pPr algn="just">
              <a:lnSpc>
                <a:spcPct val="100000"/>
              </a:lnSpc>
            </a:pPr>
            <a:r>
              <a:rPr lang="ko-KR" altLang="en-US" dirty="0" smtClean="0"/>
              <a:t>알고리즘 형식으로 쓰면</a:t>
            </a:r>
            <a:r>
              <a:rPr lang="en-US" altLang="ko-KR" dirty="0" smtClean="0"/>
              <a:t>,</a:t>
            </a:r>
          </a:p>
          <a:p>
            <a:pPr lvl="1" algn="just">
              <a:lnSpc>
                <a:spcPct val="100000"/>
              </a:lnSpc>
            </a:pPr>
            <a:endParaRPr lang="en-US" altLang="ko-KR" dirty="0" smtClean="0"/>
          </a:p>
          <a:p>
            <a:pPr marL="447675" lvl="2" indent="0" algn="just">
              <a:lnSpc>
                <a:spcPct val="100000"/>
              </a:lnSpc>
              <a:buNone/>
            </a:pPr>
            <a:endParaRPr lang="en-US" altLang="ko-KR" dirty="0"/>
          </a:p>
          <a:p>
            <a:pPr lvl="1" algn="just">
              <a:lnSpc>
                <a:spcPct val="100000"/>
              </a:lnSpc>
            </a:pP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endParaRPr lang="en-US" altLang="ko-KR" b="0" i="1" dirty="0">
              <a:latin typeface="Cambria Math"/>
            </a:endParaRPr>
          </a:p>
          <a:p>
            <a:pPr lvl="1" algn="just">
              <a:lnSpc>
                <a:spcPct val="100000"/>
              </a:lnSpc>
            </a:pPr>
            <a:endParaRPr lang="en-US" altLang="ko-KR" baseline="30000" dirty="0" smtClean="0"/>
          </a:p>
          <a:p>
            <a:pPr lvl="1" algn="just">
              <a:lnSpc>
                <a:spcPct val="100000"/>
              </a:lnSpc>
            </a:pPr>
            <a:endParaRPr lang="en-US" altLang="ko-KR" baseline="30000" dirty="0" smtClean="0"/>
          </a:p>
          <a:p>
            <a:pPr lvl="1" algn="just">
              <a:lnSpc>
                <a:spcPct val="100000"/>
              </a:lnSpc>
            </a:pPr>
            <a:endParaRPr lang="en-US" altLang="ko-KR" baseline="30000" dirty="0"/>
          </a:p>
          <a:p>
            <a:pPr lvl="1" algn="just">
              <a:lnSpc>
                <a:spcPct val="100000"/>
              </a:lnSpc>
            </a:pPr>
            <a:endParaRPr lang="en-US" altLang="ko-KR" baseline="30000" dirty="0" smtClean="0"/>
          </a:p>
          <a:p>
            <a:pPr lvl="1" algn="just">
              <a:lnSpc>
                <a:spcPct val="100000"/>
              </a:lnSpc>
            </a:pPr>
            <a:endParaRPr lang="en-US" altLang="ko-KR" baseline="30000" dirty="0"/>
          </a:p>
          <a:p>
            <a:pPr lvl="1" algn="just">
              <a:lnSpc>
                <a:spcPct val="100000"/>
              </a:lnSpc>
            </a:pPr>
            <a:endParaRPr lang="en-US" altLang="ko-KR" baseline="30000" dirty="0" smtClean="0"/>
          </a:p>
          <a:p>
            <a:pPr marL="266700" lvl="1" indent="0" algn="just">
              <a:lnSpc>
                <a:spcPct val="100000"/>
              </a:lnSpc>
              <a:buNone/>
            </a:pPr>
            <a:endParaRPr lang="en-US" altLang="ko-KR" dirty="0"/>
          </a:p>
          <a:p>
            <a:pPr lvl="1" algn="just">
              <a:lnSpc>
                <a:spcPct val="100000"/>
              </a:lnSpc>
            </a:pP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endParaRPr lang="en-US" altLang="ko-KR" dirty="0"/>
          </a:p>
          <a:p>
            <a:pPr lvl="1" algn="just">
              <a:lnSpc>
                <a:spcPct val="100000"/>
              </a:lnSpc>
            </a:pP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88" y="3551684"/>
            <a:ext cx="7922667" cy="297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51755" y="6610618"/>
            <a:ext cx="21371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오일석, “기계학습”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185163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컴퓨터비전 분야의 문제들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54" y="1675451"/>
            <a:ext cx="8464550" cy="38546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6303" y="6513649"/>
            <a:ext cx="20136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https://cs231n.github.io/classification/</a:t>
            </a:r>
          </a:p>
        </p:txBody>
      </p:sp>
    </p:spTree>
    <p:extLst>
      <p:ext uri="{BB962C8B-B14F-4D97-AF65-F5344CB8AC3E}">
        <p14:creationId xmlns:p14="http://schemas.microsoft.com/office/powerpoint/2010/main" val="3158027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신경망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1114425"/>
            <a:ext cx="8963025" cy="46291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</p:spTree>
    <p:extLst>
      <p:ext uri="{BB962C8B-B14F-4D97-AF65-F5344CB8AC3E}">
        <p14:creationId xmlns:p14="http://schemas.microsoft.com/office/powerpoint/2010/main" val="2224869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750"/>
            <a:ext cx="9010650" cy="46863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</p:spTree>
    <p:extLst>
      <p:ext uri="{BB962C8B-B14F-4D97-AF65-F5344CB8AC3E}">
        <p14:creationId xmlns:p14="http://schemas.microsoft.com/office/powerpoint/2010/main" val="4021567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Transformation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16" y="1081445"/>
            <a:ext cx="7896225" cy="2657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479" y="3829073"/>
            <a:ext cx="3505200" cy="6477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525" y="4726434"/>
            <a:ext cx="3943350" cy="15811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</p:spTree>
    <p:extLst>
      <p:ext uri="{BB962C8B-B14F-4D97-AF65-F5344CB8AC3E}">
        <p14:creationId xmlns:p14="http://schemas.microsoft.com/office/powerpoint/2010/main" val="2200796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활성화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1076325"/>
            <a:ext cx="8982075" cy="47053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550" y="6580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http://cs231n.stanford.edu/slides/2021/lecture_3.pdf</a:t>
            </a:r>
          </a:p>
        </p:txBody>
      </p:sp>
    </p:spTree>
    <p:extLst>
      <p:ext uri="{BB962C8B-B14F-4D97-AF65-F5344CB8AC3E}">
        <p14:creationId xmlns:p14="http://schemas.microsoft.com/office/powerpoint/2010/main" val="2498404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오류 </a:t>
            </a:r>
            <a:r>
              <a:rPr lang="ko-KR" altLang="en-US" dirty="0" err="1" smtClean="0"/>
              <a:t>역전파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70" y="1395412"/>
            <a:ext cx="7400217" cy="41989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29" y="656033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오일석, 이진선, “</a:t>
            </a:r>
            <a:r>
              <a:rPr lang="ko-KR" altLang="en-US" sz="900" dirty="0" err="1"/>
              <a:t>파이썬으로</a:t>
            </a:r>
            <a:r>
              <a:rPr lang="ko-KR" altLang="en-US" sz="900" dirty="0"/>
              <a:t> 만드는 인공지능“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655682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훈련데이터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교차 검증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데이터 편향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데이터 증대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9344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데이터 세트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dirty="0"/>
              <a:t>공정하게 모델의 유효성을 평가하기 위해</a:t>
            </a:r>
            <a:r>
              <a:rPr lang="en-US" altLang="ko-KR" dirty="0"/>
              <a:t>, </a:t>
            </a:r>
            <a:r>
              <a:rPr lang="ko-KR" altLang="en-US" dirty="0"/>
              <a:t>모델을 평가하기 위한 샘플은 반드시 훈련 데이터와 </a:t>
            </a:r>
            <a:r>
              <a:rPr lang="ko-KR" altLang="en-US" dirty="0" smtClean="0"/>
              <a:t>달라야 함</a:t>
            </a:r>
            <a:endParaRPr lang="en-US" altLang="ko-KR" dirty="0"/>
          </a:p>
        </p:txBody>
      </p:sp>
      <p:pic>
        <p:nvPicPr>
          <p:cNvPr id="53251" name="Picture 3" descr="그림 9-25 훈련 데이터와 테스트 데이터를 사용한 모델링 과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2201219"/>
            <a:ext cx="6134100" cy="398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02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sz="4000" dirty="0">
                <a:sym typeface="Wingdings" pitchFamily="2" charset="2"/>
              </a:rPr>
              <a:t>교차검증</a:t>
            </a:r>
            <a:r>
              <a:rPr lang="en-US" altLang="ko-KR" sz="4000" baseline="30000" dirty="0">
                <a:sym typeface="Wingdings" pitchFamily="2" charset="2"/>
              </a:rPr>
              <a:t>cross validation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훈련집합을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등분하여</a:t>
            </a:r>
            <a:r>
              <a:rPr lang="en-US" altLang="ko-KR" dirty="0" smtClean="0">
                <a:sym typeface="Wingdings" pitchFamily="2" charset="2"/>
              </a:rPr>
              <a:t>,</a:t>
            </a:r>
            <a:r>
              <a:rPr lang="ko-KR" altLang="en-US" dirty="0" smtClean="0">
                <a:sym typeface="Wingdings" pitchFamily="2" charset="2"/>
              </a:rPr>
              <a:t> 학습과 평가 과정을 여러 번 반복한 후 평균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73" y="2032001"/>
            <a:ext cx="7827866" cy="454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51755" y="6610618"/>
            <a:ext cx="21371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오일석, “기계학습”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17135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교차검증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1026" name="Picture 2" descr="https://thebook.io/img/006975/1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5" y="2031274"/>
            <a:ext cx="7404918" cy="344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8782" y="6513649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박해선 역, "</a:t>
            </a:r>
            <a:r>
              <a:rPr lang="ko-KR" altLang="en-US" sz="900" dirty="0" err="1"/>
              <a:t>케라스</a:t>
            </a:r>
            <a:r>
              <a:rPr lang="ko-KR" altLang="en-US" sz="900" dirty="0"/>
              <a:t> 창시자에게 배우는 </a:t>
            </a:r>
            <a:r>
              <a:rPr lang="ko-KR" altLang="en-US" sz="900" dirty="0" err="1"/>
              <a:t>딥러닝</a:t>
            </a:r>
            <a:r>
              <a:rPr lang="ko-KR" altLang="en-US" sz="900" dirty="0"/>
              <a:t>", 길벗 2018</a:t>
            </a:r>
          </a:p>
        </p:txBody>
      </p:sp>
    </p:spTree>
    <p:extLst>
      <p:ext uri="{BB962C8B-B14F-4D97-AF65-F5344CB8AC3E}">
        <p14:creationId xmlns:p14="http://schemas.microsoft.com/office/powerpoint/2010/main" val="293816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편향 </a:t>
            </a:r>
            <a:r>
              <a:rPr lang="en-US" altLang="ko-KR" dirty="0"/>
              <a:t>(skewed)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sz="2000" dirty="0" err="1" smtClean="0"/>
              <a:t>이미지넷의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사진</a:t>
            </a:r>
            <a:endParaRPr lang="en-US" altLang="ko-KR" sz="2000" dirty="0"/>
          </a:p>
          <a:p>
            <a:pPr lvl="1" algn="just">
              <a:lnSpc>
                <a:spcPct val="100000"/>
              </a:lnSpc>
            </a:pPr>
            <a:r>
              <a:rPr lang="en-US" altLang="ko-KR" sz="1800" dirty="0"/>
              <a:t>53% </a:t>
            </a:r>
            <a:r>
              <a:rPr lang="ko-KR" altLang="en-US" sz="1800" dirty="0"/>
              <a:t>미국과 영국</a:t>
            </a:r>
            <a:endParaRPr lang="en-US" altLang="ko-KR" sz="1800" dirty="0"/>
          </a:p>
          <a:p>
            <a:pPr lvl="1" algn="just">
              <a:lnSpc>
                <a:spcPct val="100000"/>
              </a:lnSpc>
            </a:pPr>
            <a:r>
              <a:rPr lang="en-US" altLang="ko-KR" sz="1800" dirty="0"/>
              <a:t>3% </a:t>
            </a:r>
            <a:r>
              <a:rPr lang="ko-KR" altLang="en-US" sz="1800" dirty="0"/>
              <a:t>중국과 인도 </a:t>
            </a:r>
            <a:r>
              <a:rPr lang="en-US" altLang="ko-KR" sz="1800" dirty="0"/>
              <a:t>(</a:t>
            </a:r>
            <a:r>
              <a:rPr lang="ko-KR" altLang="en-US" sz="1800" dirty="0"/>
              <a:t>인구비율 </a:t>
            </a:r>
            <a:r>
              <a:rPr lang="en-US" altLang="ko-KR" sz="1800" dirty="0"/>
              <a:t>36%)</a:t>
            </a:r>
          </a:p>
          <a:p>
            <a:pPr algn="just">
              <a:lnSpc>
                <a:spcPct val="100000"/>
              </a:lnSpc>
            </a:pPr>
            <a:endParaRPr lang="ko-KR" altLang="en-US" dirty="0"/>
          </a:p>
          <a:p>
            <a:pPr algn="just">
              <a:lnSpc>
                <a:spcPct val="100000"/>
              </a:lnSpc>
            </a:pPr>
            <a:endParaRPr lang="ko-KR" altLang="en-US" dirty="0"/>
          </a:p>
        </p:txBody>
      </p:sp>
      <p:pic>
        <p:nvPicPr>
          <p:cNvPr id="4" name="Picture 2" descr="https://media.nature.com/w700/magazine-assets/d41586-018-05707-8/d41586-018-05707-8_159554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234" y="2427953"/>
            <a:ext cx="5977226" cy="370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91440" y="6527600"/>
            <a:ext cx="75553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James Zou &amp; </a:t>
            </a:r>
            <a:r>
              <a:rPr lang="en-US" altLang="ko-KR" sz="900" dirty="0" err="1"/>
              <a:t>Londa</a:t>
            </a:r>
            <a:r>
              <a:rPr lang="en-US" altLang="ko-KR" sz="900" dirty="0"/>
              <a:t> </a:t>
            </a:r>
            <a:r>
              <a:rPr lang="en-US" altLang="ko-KR" sz="900" dirty="0" err="1"/>
              <a:t>Schiebinger</a:t>
            </a:r>
            <a:r>
              <a:rPr lang="en-US" altLang="ko-KR" sz="900" dirty="0"/>
              <a:t>, "AI can be sexist and racist — it’s time to make it fair" Nature comment, 2018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01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 smtClean="0"/>
              <a:t>오일석</a:t>
            </a:r>
            <a:r>
              <a:rPr lang="en-US" altLang="ko-KR" dirty="0"/>
              <a:t>, “</a:t>
            </a:r>
            <a:r>
              <a:rPr lang="ko-KR" altLang="en-US" dirty="0"/>
              <a:t>기계학습</a:t>
            </a:r>
            <a:r>
              <a:rPr lang="en-US" altLang="ko-KR" dirty="0"/>
              <a:t>” </a:t>
            </a:r>
            <a:r>
              <a:rPr lang="ko-KR" altLang="en-US" dirty="0" err="1"/>
              <a:t>한빛아카데미</a:t>
            </a:r>
            <a:r>
              <a:rPr lang="en-US" altLang="ko-KR" dirty="0"/>
              <a:t>, 2017</a:t>
            </a:r>
          </a:p>
          <a:p>
            <a:pPr algn="just">
              <a:lnSpc>
                <a:spcPct val="100000"/>
              </a:lnSpc>
            </a:pPr>
            <a:r>
              <a:rPr lang="ko-KR" altLang="en-US" dirty="0"/>
              <a:t>오일석</a:t>
            </a:r>
            <a:r>
              <a:rPr lang="en-US" altLang="ko-KR" dirty="0"/>
              <a:t>, </a:t>
            </a:r>
            <a:r>
              <a:rPr lang="ko-KR" altLang="en-US" dirty="0"/>
              <a:t>이진선</a:t>
            </a:r>
            <a:r>
              <a:rPr lang="en-US" altLang="ko-KR" dirty="0"/>
              <a:t>, “</a:t>
            </a:r>
            <a:r>
              <a:rPr lang="ko-KR" altLang="en-US" dirty="0" err="1"/>
              <a:t>파이썬으로</a:t>
            </a:r>
            <a:r>
              <a:rPr lang="ko-KR" altLang="en-US" dirty="0"/>
              <a:t> 만드는 인공지능</a:t>
            </a:r>
            <a:r>
              <a:rPr lang="en-US" altLang="ko-KR" dirty="0"/>
              <a:t>“ </a:t>
            </a:r>
            <a:r>
              <a:rPr lang="ko-KR" altLang="en-US" dirty="0" err="1"/>
              <a:t>한빛아카데미</a:t>
            </a:r>
            <a:r>
              <a:rPr lang="en-US" altLang="ko-KR" dirty="0"/>
              <a:t>, </a:t>
            </a:r>
            <a:r>
              <a:rPr lang="en-US" altLang="ko-KR" dirty="0" smtClean="0"/>
              <a:t>2021</a:t>
            </a:r>
          </a:p>
          <a:p>
            <a:pPr algn="just">
              <a:lnSpc>
                <a:spcPct val="100000"/>
              </a:lnSpc>
            </a:pPr>
            <a:r>
              <a:rPr lang="en-US" altLang="ko-KR" dirty="0"/>
              <a:t>CS231n: Convolutional Neural Networks for Visual </a:t>
            </a:r>
            <a:r>
              <a:rPr lang="en-US" altLang="ko-KR" dirty="0" smtClean="0"/>
              <a:t>Recognition, Stanford University</a:t>
            </a:r>
          </a:p>
          <a:p>
            <a:pPr lvl="1" algn="just">
              <a:lnSpc>
                <a:spcPct val="100000"/>
              </a:lnSpc>
            </a:pPr>
            <a:r>
              <a:rPr lang="en-US" altLang="ko-KR" dirty="0"/>
              <a:t>http://</a:t>
            </a:r>
            <a:r>
              <a:rPr lang="en-US" altLang="ko-KR" dirty="0" smtClean="0"/>
              <a:t>cs231n.stanford.edu</a:t>
            </a:r>
            <a:endParaRPr lang="ko-KR" altLang="en-US" dirty="0"/>
          </a:p>
          <a:p>
            <a:pPr algn="just"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643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42724"/>
            <a:ext cx="8460432" cy="1545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https://upload.wikimedia.org/wikipedia/commons/thumb/5/56/Kosaciec_szczecinkowaty_Iris_setosa.jpg/800px-Kosaciec_szczecinkowaty_Iris_setos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30" y="2746891"/>
            <a:ext cx="961451" cy="128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upload.wikimedia.org/wikipedia/commons/thumb/4/41/Iris_versicolor_3.jpg/1280px-Iris_versicolor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30" y="4203157"/>
            <a:ext cx="1440159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upload.wikimedia.org/wikipedia/commons/thumb/9/9f/Iris_virginica.jpg/590px-Iris_virginic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427292"/>
            <a:ext cx="1438198" cy="117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91364" y="3004918"/>
            <a:ext cx="457200" cy="766279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 lnSpcReduction="10000"/>
          </a:bodyPr>
          <a:lstStyle/>
          <a:p>
            <a:r>
              <a:rPr lang="en-US" altLang="ko-KR" sz="2000" dirty="0" err="1" smtClean="0"/>
              <a:t>Setosa</a:t>
            </a:r>
            <a:endParaRPr lang="ko-KR" alt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756325" y="4192305"/>
            <a:ext cx="504056" cy="1101823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/>
          </a:bodyPr>
          <a:lstStyle/>
          <a:p>
            <a:r>
              <a:rPr lang="en-US" altLang="ko-KR" sz="2000" dirty="0" err="1" smtClean="0"/>
              <a:t>Versicolor</a:t>
            </a:r>
            <a:r>
              <a:rPr lang="en-US" altLang="ko-KR" sz="2000" dirty="0" smtClean="0"/>
              <a:t> </a:t>
            </a:r>
            <a:endParaRPr lang="ko-KR" altLang="en-US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738390" y="5495690"/>
            <a:ext cx="507662" cy="1033263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/>
          </a:bodyPr>
          <a:lstStyle/>
          <a:p>
            <a:r>
              <a:rPr lang="en-US" altLang="ko-KR" sz="2000" dirty="0" err="1" smtClean="0"/>
              <a:t>Virginica</a:t>
            </a:r>
            <a:r>
              <a:rPr lang="en-US" altLang="ko-KR" sz="2000" dirty="0" smtClean="0"/>
              <a:t> </a:t>
            </a:r>
            <a:endParaRPr lang="ko-KR" altLang="en-US" sz="2000" dirty="0" smtClean="0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3" y="4149081"/>
            <a:ext cx="5217627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2" y="5399094"/>
            <a:ext cx="5201827" cy="1214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636912"/>
            <a:ext cx="5184575" cy="145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2346341"/>
            <a:ext cx="792088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smtClean="0"/>
              <a:t>꽃받침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27784" y="2335795"/>
            <a:ext cx="792088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smtClean="0"/>
              <a:t>꽃잎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51755" y="6610618"/>
            <a:ext cx="21371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오일석, “기계학습”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14147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8280920" cy="148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7629872" cy="347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51755" y="6610618"/>
            <a:ext cx="21371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오일석, “기계학습”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358068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532440" cy="123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 descr="mnist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8920"/>
            <a:ext cx="42862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51755" y="6610618"/>
            <a:ext cx="21371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오일석, “기계학습”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279957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 크기와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성능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ko-KR" altLang="en-US" dirty="0" smtClean="0"/>
              <a:t>데이터베이스의 왜소한 크기</a:t>
            </a: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MNIST: 28*28 </a:t>
            </a:r>
            <a:r>
              <a:rPr lang="ko-KR" altLang="en-US" dirty="0" smtClean="0"/>
              <a:t>흑백 비트맵이라면 서로 다른 총 샘플 수는 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784</a:t>
            </a:r>
            <a:r>
              <a:rPr lang="ko-KR" altLang="en-US" dirty="0" smtClean="0"/>
              <a:t>가지이지만</a:t>
            </a:r>
            <a:r>
              <a:rPr lang="en-US" altLang="ko-KR" dirty="0" smtClean="0"/>
              <a:t>, MNIST</a:t>
            </a:r>
            <a:r>
              <a:rPr lang="ko-KR" altLang="en-US" dirty="0" smtClean="0"/>
              <a:t>는 고작 </a:t>
            </a:r>
            <a:r>
              <a:rPr lang="en-US" altLang="ko-KR" dirty="0" smtClean="0"/>
              <a:t>6</a:t>
            </a:r>
            <a:r>
              <a:rPr lang="ko-KR" altLang="en-US" dirty="0" smtClean="0"/>
              <a:t>만 개 샘플</a:t>
            </a:r>
            <a:endParaRPr lang="en-US" altLang="ko-KR" dirty="0" smtClean="0"/>
          </a:p>
          <a:p>
            <a:pPr marL="0" indent="0" algn="just">
              <a:lnSpc>
                <a:spcPct val="100000"/>
              </a:lnSpc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60" y="2503023"/>
            <a:ext cx="7108808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06" y="24479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51755" y="6610618"/>
            <a:ext cx="21371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오일석, “기계학습”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370793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 크기와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성능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dirty="0" smtClean="0"/>
              <a:t>왜소한 데이터베이스로 어떻게 높은 성능 달성</a:t>
            </a:r>
            <a:r>
              <a:rPr lang="en-US" altLang="ko-KR" dirty="0" smtClean="0"/>
              <a:t>?</a:t>
            </a:r>
          </a:p>
          <a:p>
            <a:pPr lvl="1" algn="just">
              <a:lnSpc>
                <a:spcPct val="100000"/>
              </a:lnSpc>
            </a:pPr>
            <a:r>
              <a:rPr lang="ko-KR" altLang="en-US" dirty="0" smtClean="0"/>
              <a:t>방대한 공간에서 실제 데이터가 발생하는 곳은 매우 작은 부분 공간임</a:t>
            </a:r>
            <a:endParaRPr lang="en-US" altLang="ko-KR" dirty="0" smtClean="0"/>
          </a:p>
          <a:p>
            <a:pPr lvl="2" algn="just">
              <a:lnSpc>
                <a:spcPct val="100000"/>
              </a:lnSpc>
            </a:pPr>
            <a:r>
              <a:rPr lang="en-US" altLang="ko-KR" dirty="0" smtClean="0"/>
              <a:t>                 </a:t>
            </a:r>
            <a:r>
              <a:rPr lang="ko-KR" altLang="en-US" dirty="0" smtClean="0"/>
              <a:t>와 같은 샘플의 발생 확률은 거의 </a:t>
            </a:r>
            <a:r>
              <a:rPr lang="en-US" altLang="ko-KR" dirty="0" smtClean="0"/>
              <a:t>0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 err="1" smtClean="0"/>
              <a:t>매니폴드</a:t>
            </a:r>
            <a:r>
              <a:rPr lang="ko-KR" altLang="en-US" dirty="0" smtClean="0"/>
              <a:t> 가정</a:t>
            </a:r>
            <a:endParaRPr lang="en-US" altLang="ko-KR" dirty="0" smtClean="0"/>
          </a:p>
          <a:p>
            <a:pPr lvl="2" algn="just">
              <a:lnSpc>
                <a:spcPct val="100000"/>
              </a:lnSpc>
            </a:pPr>
            <a:r>
              <a:rPr lang="en-US" altLang="ko-KR" dirty="0" smtClean="0"/>
              <a:t>                                     </a:t>
            </a:r>
            <a:r>
              <a:rPr lang="ko-KR" altLang="en-US" dirty="0" smtClean="0"/>
              <a:t>와 같이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일정한 규칙에 따라 매끄럽게 변화</a:t>
            </a:r>
            <a:endParaRPr lang="en-US" altLang="ko-KR" dirty="0" smtClean="0"/>
          </a:p>
          <a:p>
            <a:pPr lvl="1" algn="just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57" y="2380630"/>
            <a:ext cx="1085164" cy="39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324" y="3094805"/>
            <a:ext cx="2374794" cy="466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71" y="3626775"/>
            <a:ext cx="4922317" cy="314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13771" y="3626775"/>
            <a:ext cx="360040" cy="29523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65481" y="5102939"/>
            <a:ext cx="3687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00000"/>
              </a:lnSpc>
            </a:pPr>
            <a:r>
              <a:rPr lang="ko-KR" altLang="en-US" dirty="0">
                <a:sym typeface="Wingdings" pitchFamily="2" charset="2"/>
              </a:rPr>
              <a:t>약간 회전 또는 </a:t>
            </a:r>
            <a:r>
              <a:rPr lang="ko-KR" altLang="en-US" dirty="0" err="1" smtClean="0">
                <a:sym typeface="Wingdings" pitchFamily="2" charset="2"/>
              </a:rPr>
              <a:t>와핑</a:t>
            </a:r>
            <a:endParaRPr lang="en-US" altLang="ko-KR" dirty="0" smtClean="0">
              <a:sym typeface="Wingdings" pitchFamily="2" charset="2"/>
            </a:endParaRPr>
          </a:p>
          <a:p>
            <a:pPr lvl="1" algn="ctr">
              <a:lnSpc>
                <a:spcPct val="100000"/>
              </a:lnSpc>
            </a:pP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부류 소속이 변하지 않게 주의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768911" y="4238463"/>
            <a:ext cx="2598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dirty="0">
                <a:sym typeface="Wingdings" pitchFamily="2" charset="2"/>
              </a:rPr>
              <a:t>인위적으로 데이터 확대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49045" y="6613083"/>
            <a:ext cx="21371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오일석, “기계학습” </a:t>
            </a:r>
            <a:r>
              <a:rPr lang="ko-KR" altLang="en-US" sz="900" dirty="0" err="1"/>
              <a:t>한빛아카데미</a:t>
            </a:r>
            <a:r>
              <a:rPr lang="ko-KR" altLang="en-US" sz="900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190927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기계학습 기초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63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인공지능 분야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7" y="1182052"/>
            <a:ext cx="8710705" cy="444912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558065"/>
            <a:ext cx="70408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err="1" smtClean="0"/>
              <a:t>Jiqiong</a:t>
            </a:r>
            <a:r>
              <a:rPr lang="en-US" altLang="ko-KR" sz="900" dirty="0" smtClean="0"/>
              <a:t> </a:t>
            </a:r>
            <a:r>
              <a:rPr lang="en-US" altLang="ko-KR" sz="900" dirty="0" err="1" smtClean="0"/>
              <a:t>Qiu</a:t>
            </a:r>
            <a:r>
              <a:rPr lang="en-US" altLang="ko-KR" sz="900" dirty="0" smtClean="0"/>
              <a:t>, </a:t>
            </a:r>
            <a:r>
              <a:rPr lang="en-US" altLang="ko-KR" sz="900" dirty="0" err="1"/>
              <a:t>DevFest</a:t>
            </a:r>
            <a:r>
              <a:rPr lang="en-US" altLang="ko-KR" sz="900" dirty="0"/>
              <a:t> 2016 </a:t>
            </a:r>
            <a:r>
              <a:rPr lang="en-US" altLang="ko-KR" sz="900" dirty="0" smtClean="0"/>
              <a:t>, http</a:t>
            </a:r>
            <a:r>
              <a:rPr lang="en-US" altLang="ko-KR" sz="900" dirty="0"/>
              <a:t>://www.slideshare.net/SfeirGroup/first-step-deep-learning-by-jiqiong-qiu-devfest-2016</a:t>
            </a:r>
            <a:endParaRPr lang="ko-KR" altLang="en-US" sz="9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054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전통적인 방법과 </a:t>
            </a:r>
            <a:r>
              <a:rPr lang="ko-KR" altLang="en-US" dirty="0" err="1" smtClean="0"/>
              <a:t>머신러닝과의</a:t>
            </a:r>
            <a:r>
              <a:rPr lang="ko-KR" altLang="en-US" dirty="0" smtClean="0"/>
              <a:t> 차이</a:t>
            </a:r>
            <a:endParaRPr lang="ko-KR" altLang="en-US" dirty="0"/>
          </a:p>
        </p:txBody>
      </p:sp>
      <p:pic>
        <p:nvPicPr>
          <p:cNvPr id="4" name="Picture 2" descr="https://img1.daumcdn.net/thumb/R720x0/?fname=http://t1.daumcdn.net/liveboard/gilbut/b131d52ca4304c8983e3e1c1cb59cdd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715" y="1019008"/>
            <a:ext cx="5292725" cy="244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img1.daumcdn.net/thumb/R720x0/?fname=http://t1.daumcdn.net/liveboard/gilbut/cfbb6ee9e55749c697eb3f4cf024378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715" y="3863340"/>
            <a:ext cx="5341301" cy="246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8630" y="653729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hlinkClick r:id="rId4"/>
              </a:rPr>
              <a:t>https://1boon.kakao.com/gilbut/5a710121ed94d2000165fb01</a:t>
            </a:r>
            <a:endParaRPr lang="ko-KR" altLang="en-US" sz="9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13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전통적 방법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기계학습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dirty="0"/>
              <a:t>규칙 기반</a:t>
            </a:r>
            <a:r>
              <a:rPr lang="en-US" altLang="ko-KR" sz="1800" dirty="0"/>
              <a:t> </a:t>
            </a:r>
            <a:r>
              <a:rPr lang="ko-KR" altLang="en-US" sz="1800" dirty="0"/>
              <a:t>방법론</a:t>
            </a:r>
            <a:endParaRPr lang="en-US" altLang="ko-KR" sz="1800" dirty="0"/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사람이 사용하는 규칙을 수집하여 프로그래밍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ko-KR" altLang="en-US" sz="1600" dirty="0"/>
              <a:t>필기 숫자 인식 프로그램</a:t>
            </a:r>
            <a:endParaRPr lang="en-US" altLang="ko-KR" sz="1600" dirty="0"/>
          </a:p>
          <a:p>
            <a:pPr lvl="2">
              <a:lnSpc>
                <a:spcPct val="100000"/>
              </a:lnSpc>
            </a:pPr>
            <a:r>
              <a:rPr lang="ko-KR" altLang="en-US" sz="1400" dirty="0"/>
              <a:t>숫자 </a:t>
            </a:r>
            <a:r>
              <a:rPr lang="en-US" altLang="ko-KR" sz="1400" dirty="0"/>
              <a:t>3</a:t>
            </a:r>
            <a:r>
              <a:rPr lang="ko-KR" altLang="en-US" sz="1400" dirty="0"/>
              <a:t>은 </a:t>
            </a:r>
            <a:r>
              <a:rPr lang="en-US" altLang="ko-KR" sz="1400" dirty="0"/>
              <a:t>“</a:t>
            </a:r>
            <a:r>
              <a:rPr lang="ko-KR" altLang="ko-KR" sz="1400" dirty="0"/>
              <a:t>왼쪽에서 보면 위와 아래에 터진 골이 있고</a:t>
            </a:r>
            <a:r>
              <a:rPr lang="en-US" altLang="ko-KR" sz="1400" dirty="0"/>
              <a:t>, </a:t>
            </a:r>
            <a:r>
              <a:rPr lang="ko-KR" altLang="ko-KR" sz="1400" dirty="0"/>
              <a:t>오른쪽에서 보면 둥근 원호가 </a:t>
            </a:r>
            <a:r>
              <a:rPr lang="ko-KR" altLang="en-US" sz="1400" dirty="0"/>
              <a:t>중</a:t>
            </a:r>
            <a:r>
              <a:rPr lang="ko-KR" altLang="ko-KR" sz="1400" dirty="0"/>
              <a:t>간에서 만나고</a:t>
            </a:r>
            <a:r>
              <a:rPr lang="en-US" altLang="ko-KR" sz="1400" dirty="0"/>
              <a:t>”</a:t>
            </a:r>
            <a:r>
              <a:rPr lang="ko-KR" altLang="ko-KR" sz="1400" dirty="0"/>
              <a:t>와 같은 규칙을 수집</a:t>
            </a:r>
            <a:endParaRPr lang="en-US" altLang="ko-KR" sz="1400" dirty="0"/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한계 노출</a:t>
            </a:r>
            <a:r>
              <a:rPr lang="en-US" altLang="ko-KR" sz="1600" dirty="0"/>
              <a:t>: </a:t>
            </a:r>
            <a:r>
              <a:rPr lang="ko-KR" altLang="en-US" sz="1600" dirty="0"/>
              <a:t>다음과 같이  규칙 위반하는 샘플이 꾸준히 발생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1800" dirty="0" smtClean="0"/>
          </a:p>
          <a:p>
            <a:pPr>
              <a:lnSpc>
                <a:spcPct val="100000"/>
              </a:lnSpc>
            </a:pPr>
            <a:r>
              <a:rPr lang="ko-KR" altLang="en-US" sz="1800" dirty="0" smtClean="0"/>
              <a:t>기계학습 </a:t>
            </a:r>
            <a:r>
              <a:rPr lang="ko-KR" altLang="en-US" sz="1800" dirty="0"/>
              <a:t>방법론</a:t>
            </a:r>
            <a:endParaRPr lang="en-US" altLang="ko-KR" sz="1800" dirty="0"/>
          </a:p>
          <a:p>
            <a:pPr lvl="1">
              <a:lnSpc>
                <a:spcPct val="100000"/>
              </a:lnSpc>
            </a:pPr>
            <a:r>
              <a:rPr lang="ko-KR" altLang="en-US" sz="1600" dirty="0" smtClean="0"/>
              <a:t>충분한 </a:t>
            </a:r>
            <a:r>
              <a:rPr lang="ko-KR" altLang="en-US" sz="1600" dirty="0"/>
              <a:t>데이터를 수집한 다음 기계학습 모델을 학습하는 방법</a:t>
            </a:r>
            <a:r>
              <a:rPr lang="en-US" altLang="ko-KR" sz="1600" dirty="0"/>
              <a:t>(</a:t>
            </a:r>
            <a:r>
              <a:rPr lang="ko-KR" altLang="en-US" sz="1600" dirty="0"/>
              <a:t>데이터</a:t>
            </a:r>
            <a:r>
              <a:rPr lang="en-US" altLang="ko-KR" sz="1600" dirty="0"/>
              <a:t>-</a:t>
            </a:r>
            <a:r>
              <a:rPr lang="ko-KR" altLang="en-US" sz="1600" dirty="0"/>
              <a:t>주도 패러다임</a:t>
            </a:r>
            <a:r>
              <a:rPr lang="en-US" altLang="ko-KR" sz="1600" dirty="0"/>
              <a:t>)</a:t>
            </a:r>
          </a:p>
          <a:p>
            <a:pPr lvl="1">
              <a:lnSpc>
                <a:spcPct val="100000"/>
              </a:lnSpc>
            </a:pPr>
            <a:endParaRPr lang="en-US" altLang="ko-KR" sz="1600" dirty="0"/>
          </a:p>
          <a:p>
            <a:pPr lvl="1">
              <a:lnSpc>
                <a:spcPct val="100000"/>
              </a:lnSpc>
            </a:pPr>
            <a:endParaRPr lang="en-US" altLang="ko-KR" sz="1600" dirty="0"/>
          </a:p>
          <a:p>
            <a:pPr lvl="1">
              <a:lnSpc>
                <a:spcPct val="100000"/>
              </a:lnSpc>
            </a:pP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908" y="2419004"/>
            <a:ext cx="1611559" cy="504056"/>
          </a:xfrm>
          <a:prstGeom prst="rect">
            <a:avLst/>
          </a:prstGeom>
        </p:spPr>
      </p:pic>
      <p:pic>
        <p:nvPicPr>
          <p:cNvPr id="11266" name="Picture 2" descr="Lab07-2. MNIST data :: 오늘도 난, 하하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67" y="4087738"/>
            <a:ext cx="4349185" cy="246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67536" y="6049144"/>
            <a:ext cx="4176464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200" dirty="0"/>
              <a:t>예</a:t>
            </a:r>
            <a:r>
              <a:rPr lang="en-US" altLang="ko-KR" sz="1200" dirty="0"/>
              <a:t>) </a:t>
            </a:r>
            <a:r>
              <a:rPr lang="ko-KR" altLang="en-US" sz="1200" dirty="0"/>
              <a:t>필기 숫자 인식을 위한 </a:t>
            </a:r>
            <a:r>
              <a:rPr lang="en-US" altLang="ko-KR" sz="1200" dirty="0"/>
              <a:t>MNIST </a:t>
            </a:r>
            <a:r>
              <a:rPr lang="ko-KR" altLang="en-US" sz="1200" dirty="0" err="1"/>
              <a:t>데이터셋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7111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분류가 어려운 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844BEB-34CB-469D-8313-83BA6B52212E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2050" name="Picture 2" descr="https://cs231n.github.io/assets/challeng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1" y="2230660"/>
            <a:ext cx="8235950" cy="293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6303" y="6513649"/>
            <a:ext cx="20136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https://cs231n.github.io/classification/</a:t>
            </a:r>
          </a:p>
        </p:txBody>
      </p:sp>
    </p:spTree>
    <p:extLst>
      <p:ext uri="{BB962C8B-B14F-4D97-AF65-F5344CB8AC3E}">
        <p14:creationId xmlns:p14="http://schemas.microsoft.com/office/powerpoint/2010/main" val="2644563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17006</TotalTime>
  <Words>777</Words>
  <Application>Microsoft Office PowerPoint</Application>
  <PresentationFormat>화면 슬라이드 쇼(4:3)</PresentationFormat>
  <Paragraphs>211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강의 소개</vt:lpstr>
      <vt:lpstr>강의 분야</vt:lpstr>
      <vt:lpstr>컴퓨터비전 분야의 문제들</vt:lpstr>
      <vt:lpstr>참고자료</vt:lpstr>
      <vt:lpstr>기계학습 기초</vt:lpstr>
      <vt:lpstr>인공지능 분야</vt:lpstr>
      <vt:lpstr>전통적인 방법과 머신러닝과의 차이</vt:lpstr>
      <vt:lpstr>전통적 방법 vs. 기계학습 방법</vt:lpstr>
      <vt:lpstr>이미지 분류가 어려운 점</vt:lpstr>
      <vt:lpstr>데이터 기반 방법</vt:lpstr>
      <vt:lpstr>지배적인 공학적 관점</vt:lpstr>
      <vt:lpstr>머신러닝 분류</vt:lpstr>
      <vt:lpstr>지도 학습과 비지도 학습</vt:lpstr>
      <vt:lpstr>강화학습</vt:lpstr>
      <vt:lpstr>Google’s Quick, Draw</vt:lpstr>
      <vt:lpstr>Teachable Machine</vt:lpstr>
      <vt:lpstr>신경망 관련 중요 개념</vt:lpstr>
      <vt:lpstr>선형 분류기</vt:lpstr>
      <vt:lpstr>선형 분류기의 예: 대수적 관점</vt:lpstr>
      <vt:lpstr>선형 분류기의 예: 비주얼 관점</vt:lpstr>
      <vt:lpstr>선형 분류기의 결과: 3개의 클래스</vt:lpstr>
      <vt:lpstr>손실함수: softmax</vt:lpstr>
      <vt:lpstr>최적화: 가중치 갱신</vt:lpstr>
      <vt:lpstr>최적화: 가중치 갱신</vt:lpstr>
      <vt:lpstr>최적화: 가중치 갱신</vt:lpstr>
      <vt:lpstr>최적화: 가중치 갱신</vt:lpstr>
      <vt:lpstr>최적화: 가중치 갱신</vt:lpstr>
      <vt:lpstr>최적화: 가중치 갱신</vt:lpstr>
      <vt:lpstr>기계학습 알고리즘</vt:lpstr>
      <vt:lpstr>신경망 모델</vt:lpstr>
      <vt:lpstr>신경망 모델</vt:lpstr>
      <vt:lpstr>Feature Transformation</vt:lpstr>
      <vt:lpstr>활성화 함수</vt:lpstr>
      <vt:lpstr>오류 역전파</vt:lpstr>
      <vt:lpstr>훈련데이터</vt:lpstr>
      <vt:lpstr>테스트 데이터 세트 설정</vt:lpstr>
      <vt:lpstr>교차검증cross validation</vt:lpstr>
      <vt:lpstr>교차검증</vt:lpstr>
      <vt:lpstr>데이터 편향 (skewed)</vt:lpstr>
      <vt:lpstr>데이터베이스의 중요성</vt:lpstr>
      <vt:lpstr>데이터베이스의 중요성</vt:lpstr>
      <vt:lpstr>데이터베이스의 중요성</vt:lpstr>
      <vt:lpstr>데이터베이스 크기와 기계 학습 성능</vt:lpstr>
      <vt:lpstr>데이터베이스 크기와 기계 학습 성능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Techniques for 2-hop Labeling of Dynamic Directed Acyclic Graphs</dc:title>
  <dc:creator>Windows 사용자</dc:creator>
  <cp:lastModifiedBy>익명</cp:lastModifiedBy>
  <cp:revision>582</cp:revision>
  <cp:lastPrinted>2016-10-13T23:42:19Z</cp:lastPrinted>
  <dcterms:created xsi:type="dcterms:W3CDTF">2016-09-30T16:23:03Z</dcterms:created>
  <dcterms:modified xsi:type="dcterms:W3CDTF">2021-06-09T05:30:41Z</dcterms:modified>
</cp:coreProperties>
</file>